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0"/>
  </p:notesMasterIdLst>
  <p:sldIdLst>
    <p:sldId id="257" r:id="rId4"/>
    <p:sldId id="258" r:id="rId5"/>
    <p:sldId id="259" r:id="rId6"/>
    <p:sldId id="266" r:id="rId7"/>
    <p:sldId id="267" r:id="rId8"/>
    <p:sldId id="263" r:id="rId9"/>
    <p:sldId id="269" r:id="rId10"/>
    <p:sldId id="268" r:id="rId11"/>
    <p:sldId id="270" r:id="rId12"/>
    <p:sldId id="265" r:id="rId13"/>
    <p:sldId id="272" r:id="rId14"/>
    <p:sldId id="264" r:id="rId15"/>
    <p:sldId id="274" r:id="rId16"/>
    <p:sldId id="275" r:id="rId17"/>
    <p:sldId id="273" r:id="rId18"/>
    <p:sldId id="276" r:id="rId19"/>
  </p:sldIdLst>
  <p:sldSz cx="9144000" cy="5143500" type="screen16x9"/>
  <p:notesSz cx="6858000" cy="9144000"/>
  <p:embeddedFontLst>
    <p:embeddedFont>
      <p:font typeface="Roboto Black" panose="020B0604020202020204" charset="0"/>
      <p:bold r:id="rId21"/>
      <p:boldItalic r:id="rId22"/>
    </p:embeddedFont>
    <p:embeddedFont>
      <p:font typeface="Roboto Thin" panose="020B0604020202020204" charset="0"/>
      <p:regular r:id="rId23"/>
      <p:bold r:id="rId24"/>
      <p:italic r:id="rId25"/>
      <p:boldItalic r:id="rId26"/>
    </p:embeddedFont>
    <p:embeddedFont>
      <p:font typeface="Dosis" panose="020B0604020202020204" charset="0"/>
      <p:regular r:id="rId27"/>
      <p:bold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126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4137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9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50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507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711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35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034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902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40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43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604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5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23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373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37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46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20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142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Attribution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and CoolTShirts.com</a:t>
            </a:r>
            <a:endParaRPr sz="1200"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B.G. </a:t>
            </a: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Taft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3.15.19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.4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Typical User Journey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19798"/>
            <a:ext cx="7310220" cy="125246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typical user journey sees users connecting to CoolTShirts.com via one of several advertising campaigns connected to popular websites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(blue columns) or via search traffic (red).  </a:t>
            </a: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As can be seen, the 91.5% of first touches are arriving via links emmanating from articles placed on popular websites.</a:t>
            </a: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5" y="2830480"/>
            <a:ext cx="4998720" cy="2185946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486" y="2830480"/>
            <a:ext cx="3239001" cy="2114134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4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.5 Typical User Journey -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Last Touches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19798"/>
            <a:ext cx="7450263" cy="125246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typical user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journey ends very differently.  After assigning attribution to last touches, we can see the effectiveness of efforts to re-contact users who have already engaged with CoolTShirts.com.  </a:t>
            </a: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Weekly Newsletter and Retargetting Ads lead the way.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" y="2653082"/>
            <a:ext cx="4855345" cy="24223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8" y="2721491"/>
            <a:ext cx="4184822" cy="20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5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 smtClea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3. Optimize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013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Optimization – Making First Contact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699" y="1020592"/>
            <a:ext cx="7654289" cy="84939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To optimize first contacts:</a:t>
            </a: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ocus on the articles from popular websites that are driving customers to the website.  </a:t>
            </a:r>
          </a:p>
          <a:p>
            <a:pPr>
              <a:lnSpc>
                <a:spcPct val="115000"/>
              </a:lnSpc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" y="1944130"/>
            <a:ext cx="6510470" cy="28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6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.2 Optimization – Making The Sale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0" y="1020592"/>
            <a:ext cx="8520600" cy="94001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Let’s check out efficiency of campaigns ability to make the sale.  Below we see the percentage of last touch attributions that lead to a purchase.  In terms of effectiveness we see one big divide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- o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ur four main first-touch campaigns are in one class, while the email, paid search, and re-targeted ads are in another class. </a:t>
            </a:r>
          </a:p>
          <a:p>
            <a:pPr>
              <a:lnSpc>
                <a:spcPct val="115000"/>
              </a:lnSpc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8" y="2158799"/>
            <a:ext cx="6681556" cy="28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6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.3 Optimization – Making The Sale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0" y="1020592"/>
            <a:ext cx="8197986" cy="125246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optimize efficiency driving toward additional touches leading to purchase:</a:t>
            </a: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The two email campaigns – the weekly newsletter and retargeting campaign, show effectiveness at driving customers back to the website and through the purchase process. However, they are likely duplicative – since they both end up in customers’ inboxes.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ocus resources on the weekly newsletter (and consider making it a twice weekly?) </a:t>
            </a: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Retargeting Ad campaign is a solid money-maker, bringing customers back and purchasing shirts at volume.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53" y="2359732"/>
            <a:ext cx="6220905" cy="26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.4 Optimization – In Summary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0" y="1020592"/>
            <a:ext cx="8197986" cy="125246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optimize the budget toward efficiency from first touch to last: </a:t>
            </a: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Invest in the three campaigns that are consistently driving customers to the website for first-touches</a:t>
            </a: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Invest in the Weekly Newsletter to drive last-touch/final purchase traffic from customers’ inboxes</a:t>
            </a: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Invest in retargeting ads to drive last-touch/final purchase traffic while customers surf the web.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726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Example 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71657" y="779243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 familiar with CoolTshirts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Understanding Sources and Campaigns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263"/>
            <a:ext cx="5017480" cy="205726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many campaigns and sources does CoolTShirts use and how are they related?  </a:t>
            </a: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CoolTShirts is currently running 8 campaigns and pulling traffic from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6 distinct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sources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.  Each campaign relates to a specific source, while some sources are the subject of multiple different campaigns.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”, or Source,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tells us which touchpoint sent traffic to CoolTshirts, while “utm_campaign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”, or Campaign,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allows us to attribute traffic to particular ads or marketing emails. </a:t>
            </a: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649709801"/>
              </p:ext>
            </p:extLst>
          </p:nvPr>
        </p:nvGraphicFramePr>
        <p:xfrm>
          <a:off x="5275700" y="1201263"/>
          <a:ext cx="3492225" cy="38478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/>
                <a:gridCol w="1364625"/>
              </a:tblGrid>
              <a:tr h="3310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hape 323"/>
          <p:cNvSpPr txBox="1"/>
          <p:nvPr/>
        </p:nvSpPr>
        <p:spPr>
          <a:xfrm>
            <a:off x="177975" y="3329565"/>
            <a:ext cx="5017480" cy="161638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 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COUNT 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Source, 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Campaign 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7848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Understanding CoolTShirts.com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78399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Page 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COUNT (timestamp) AS 'Page Loads'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What pages are on CoolTShirts.com’s website?  How are they organized for tracking purposes?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There are 4 pages being tracked in this data set, as seen in the table below. 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A user who has completed a purchase must visit each of these pages at least once.  See the Page Loads column below to get a sense for the number of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15964887"/>
              </p:ext>
            </p:extLst>
          </p:nvPr>
        </p:nvGraphicFramePr>
        <p:xfrm>
          <a:off x="5179100" y="2154975"/>
          <a:ext cx="3052200" cy="17587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/>
                <a:gridCol w="1592850"/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Page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Page Loads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1900</a:t>
                      </a:r>
                    </a:p>
                  </a:txBody>
                  <a:tcPr anchor="ctr"/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1431</a:t>
                      </a:r>
                    </a:p>
                  </a:txBody>
                  <a:tcPr anchor="ctr"/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06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dirty="0" smtClea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 What is the User Journey?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271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 Metrics – First Touches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80937" y="1134455"/>
            <a:ext cx="5072953" cy="46990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</a:p>
          <a:p>
            <a:pPr>
              <a:lnSpc>
                <a:spcPct val="115000"/>
              </a:lnSpc>
              <a:buSzPts val="1200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505384402"/>
              </p:ext>
            </p:extLst>
          </p:nvPr>
        </p:nvGraphicFramePr>
        <p:xfrm>
          <a:off x="4397432" y="1604356"/>
          <a:ext cx="4667624" cy="20873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843699"/>
                <a:gridCol w="1823925"/>
              </a:tblGrid>
              <a:tr h="3310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Campaign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hape 323"/>
          <p:cNvSpPr txBox="1"/>
          <p:nvPr/>
        </p:nvSpPr>
        <p:spPr>
          <a:xfrm>
            <a:off x="145445" y="1732334"/>
            <a:ext cx="4118984" cy="30724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MIN(timestamp)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first_source.utm_campaign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Campaign,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COUNT (*) AS "Total First Touches"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GROUP BY 1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2 ASC;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3539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.2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 Metrics – Last Touches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80937" y="1134455"/>
            <a:ext cx="5455339" cy="7558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How many last touches is each campaign responsible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for?</a:t>
            </a:r>
          </a:p>
          <a:p>
            <a:pPr marL="171450" lvl="1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Last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touches come from a wider variety of campaigns, as retargetting and email campaigns enter the picture.</a:t>
            </a:r>
          </a:p>
          <a:p>
            <a:pPr>
              <a:lnSpc>
                <a:spcPct val="115000"/>
              </a:lnSpc>
              <a:buSzPts val="1200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470609460"/>
              </p:ext>
            </p:extLst>
          </p:nvPr>
        </p:nvGraphicFramePr>
        <p:xfrm>
          <a:off x="5767039" y="711425"/>
          <a:ext cx="3106651" cy="415999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92694"/>
                <a:gridCol w="1213957"/>
              </a:tblGrid>
              <a:tr h="3310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Campaign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60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184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190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232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245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443</a:t>
                      </a:r>
                    </a:p>
                  </a:txBody>
                  <a:tcPr anchor="ctr"/>
                </a:tc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447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hape 323"/>
          <p:cNvSpPr txBox="1"/>
          <p:nvPr/>
        </p:nvSpPr>
        <p:spPr>
          <a:xfrm>
            <a:off x="80937" y="1890275"/>
            <a:ext cx="4185486" cy="308709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page_visits.timestamp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last_source.utm_campaign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Campaign,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 (*) AS "Totals Last Touches" 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GROUP BY 1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ORDER BY 2;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0247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45445" y="28396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.3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 Metrics – Purchases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80937" y="1134455"/>
            <a:ext cx="3210903" cy="46990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How many customers made a purchase? </a:t>
            </a:r>
          </a:p>
          <a:p>
            <a:pPr marL="171450" lvl="3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634326170"/>
              </p:ext>
            </p:extLst>
          </p:nvPr>
        </p:nvGraphicFramePr>
        <p:xfrm>
          <a:off x="4466706" y="1134456"/>
          <a:ext cx="4247804" cy="51174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587928"/>
                <a:gridCol w="1659876"/>
              </a:tblGrid>
              <a:tr h="2019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292929"/>
                          </a:solidFill>
                          <a:effectLst/>
                        </a:rPr>
                        <a:t>Page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292929"/>
                          </a:solidFill>
                          <a:effectLst/>
                        </a:rPr>
                        <a:t>Page Loads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26790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5" name="Shape 323"/>
          <p:cNvSpPr txBox="1"/>
          <p:nvPr/>
        </p:nvSpPr>
        <p:spPr>
          <a:xfrm>
            <a:off x="145445" y="1732335"/>
            <a:ext cx="4118984" cy="7199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Page , 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COUNT (timestamp) AS 'Page Loads'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LIKE '%purchase%';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Shape 331"/>
          <p:cNvSpPr txBox="1"/>
          <p:nvPr/>
        </p:nvSpPr>
        <p:spPr>
          <a:xfrm>
            <a:off x="80936" y="2622319"/>
            <a:ext cx="3461333" cy="60152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How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many last touches on the purchase page is each campaign responsible for?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3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hape 323"/>
          <p:cNvSpPr txBox="1"/>
          <p:nvPr/>
        </p:nvSpPr>
        <p:spPr>
          <a:xfrm>
            <a:off x="80936" y="3863173"/>
            <a:ext cx="2481032" cy="112042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 (*),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LIKE '%purchase%'</a:t>
            </a: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1 DESC;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" name="Shape 332"/>
          <p:cNvGraphicFramePr/>
          <p:nvPr>
            <p:extLst>
              <p:ext uri="{D42A27DB-BD31-4B8C-83A1-F6EECF244321}">
                <p14:modId xmlns:p14="http://schemas.microsoft.com/office/powerpoint/2010/main" val="920923584"/>
              </p:ext>
            </p:extLst>
          </p:nvPr>
        </p:nvGraphicFramePr>
        <p:xfrm>
          <a:off x="4466706" y="1720568"/>
          <a:ext cx="4247804" cy="326311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587929"/>
                <a:gridCol w="1659875"/>
              </a:tblGrid>
              <a:tr h="27387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292929"/>
                          </a:solidFill>
                          <a:effectLst/>
                        </a:rPr>
                        <a:t>Total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Campaign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4190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632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</a:tr>
              <a:tr h="3632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</a:tr>
              <a:tr h="3632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</a:tr>
              <a:tr h="3632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</a:tr>
              <a:tr h="3632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</a:tr>
              <a:tr h="40189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</a:tr>
              <a:tr h="36323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9298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</TotalTime>
  <Words>781</Words>
  <Application>Microsoft Office PowerPoint</Application>
  <PresentationFormat>On-screen Show (16:9)</PresentationFormat>
  <Paragraphs>190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Roboto Black</vt:lpstr>
      <vt:lpstr>Courier New</vt:lpstr>
      <vt:lpstr>Roboto Thin</vt:lpstr>
      <vt:lpstr>Arial</vt:lpstr>
      <vt:lpstr>Dosis</vt:lpstr>
      <vt:lpstr>Roboto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Taft, Benjamin</dc:creator>
  <cp:lastModifiedBy>Taft, Benjamin</cp:lastModifiedBy>
  <cp:revision>33</cp:revision>
  <dcterms:modified xsi:type="dcterms:W3CDTF">2019-03-25T03:02:58Z</dcterms:modified>
</cp:coreProperties>
</file>